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  <p:sldMasterId id="2147483681" r:id="rId3"/>
  </p:sldMasterIdLst>
  <p:sldIdLst>
    <p:sldId id="266" r:id="rId4"/>
    <p:sldId id="256" r:id="rId5"/>
    <p:sldId id="257" r:id="rId6"/>
    <p:sldId id="265" r:id="rId7"/>
    <p:sldId id="264" r:id="rId8"/>
    <p:sldId id="258" r:id="rId9"/>
    <p:sldId id="263" r:id="rId10"/>
    <p:sldId id="259" r:id="rId11"/>
    <p:sldId id="260" r:id="rId12"/>
    <p:sldId id="261" r:id="rId13"/>
    <p:sldId id="262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2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6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2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68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18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984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9748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98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821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749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367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06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7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127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49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638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915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745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735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624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00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474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24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98A46B3-7067-44F6-9CA4-854FCED51F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C1779BF-AFA6-4D05-AAB3-B75F4C02F0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3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56896"/>
            <a:ext cx="10991849" cy="27320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266700"/>
          </a:effectLst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Retention and Proactive Service Recovery in a Buyer’s Market</a:t>
            </a:r>
            <a:endParaRPr lang="en-US" sz="6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8" y="85725"/>
            <a:ext cx="4400551" cy="19907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438328" y="5198004"/>
            <a:ext cx="4711337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50800"/>
          </a:bodyPr>
          <a:lstStyle/>
          <a:p>
            <a:pPr defTabSz="914400"/>
            <a:r>
              <a:rPr lang="en-US" sz="1600" b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>Speakers</a:t>
            </a:r>
          </a:p>
          <a:p>
            <a:pPr defTabSz="914400"/>
            <a:r>
              <a:rPr lang="en-US" sz="1600" b="1" dirty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Colin </a:t>
            </a:r>
            <a:r>
              <a:rPr lang="en-US" sz="1600" b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Devine </a:t>
            </a:r>
            <a:r>
              <a:rPr lang="en-US" sz="1600" i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of </a:t>
            </a:r>
            <a:r>
              <a:rPr lang="en-US" sz="1600" i="1" dirty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Devine's Worldwide Chauffeur Services </a:t>
            </a:r>
            <a:r>
              <a:rPr lang="en-US" sz="1600" b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n-US" sz="1600" b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sz="1600" b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Mike Zappone </a:t>
            </a:r>
            <a:r>
              <a:rPr lang="en-US" sz="1600" i="1" dirty="0" smtClean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of </a:t>
            </a:r>
            <a:r>
              <a:rPr lang="en-US" sz="1600" i="1" dirty="0">
                <a:solidFill>
                  <a:srgbClr val="00206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All Transportation Network</a:t>
            </a:r>
            <a:endParaRPr lang="en-US" sz="1600" i="1" dirty="0" smtClean="0">
              <a:solidFill>
                <a:prstClr val="black"/>
              </a:solidFill>
            </a:endParaRPr>
          </a:p>
          <a:p>
            <a:pPr defTabSz="914400"/>
            <a:r>
              <a:rPr lang="en-US" sz="1600" b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/>
            </a:r>
            <a:br>
              <a:rPr lang="en-US" sz="1600" b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en-US" sz="1600" b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>Moderator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defTabSz="914400"/>
            <a:r>
              <a:rPr lang="en-US" sz="1600" b="1" dirty="0" smtClean="0">
                <a:solidFill>
                  <a:srgbClr val="002060"/>
                </a:solidFill>
              </a:rPr>
              <a:t>Jason Sharenow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i="1" dirty="0" smtClean="0">
                <a:solidFill>
                  <a:srgbClr val="002060"/>
                </a:solidFill>
              </a:rPr>
              <a:t>of Broadway Elite Worldwide</a:t>
            </a:r>
            <a:endParaRPr lang="en-US" sz="1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59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Rebuilding Trust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in the car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Follow up on personal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Be consistent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Complaints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Acquisition costs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 smtClean="0"/>
              <a:t>Vs retention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Affiliate Vetting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Anticipating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Avoiding Failure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98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8" y="85725"/>
            <a:ext cx="4400551" cy="199072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4000" y="2532063"/>
            <a:ext cx="9135533" cy="11255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2667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dirty="0" smtClean="0">
                <a:solidFill>
                  <a:srgbClr val="002060"/>
                </a:solidFill>
              </a:rPr>
              <a:t>Thank you for joining us!</a:t>
            </a:r>
            <a:endParaRPr lang="en-US" sz="4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3758659"/>
            <a:ext cx="9135533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50800"/>
          </a:bodyPr>
          <a:lstStyle/>
          <a:p>
            <a:pPr algn="ctr" defTabSz="914400"/>
            <a:r>
              <a:rPr lang="en-US" sz="2800" b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>Lunch? Drinks? Yes, please! We’ll have both on the show floor today, starting at 2:00 pm. </a:t>
            </a:r>
          </a:p>
          <a:p>
            <a:pPr algn="ctr" defTabSz="914400"/>
            <a:endParaRPr lang="en-US" sz="2800" b="1" i="1" dirty="0">
              <a:solidFill>
                <a:srgbClr val="0070C0"/>
              </a:solidFill>
              <a:effectLst>
                <a:innerShdw blurRad="114300">
                  <a:prstClr val="black"/>
                </a:innerShdw>
              </a:effectLst>
            </a:endParaRPr>
          </a:p>
          <a:p>
            <a:pPr algn="ctr" defTabSz="914400"/>
            <a:r>
              <a:rPr lang="en-US" sz="2800" b="1" i="1" dirty="0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>Don’t forget to use your all-new Show Bucks before they expire tomorrow. It’s literally </a:t>
            </a:r>
            <a:r>
              <a:rPr lang="en-US" sz="2800" b="1" i="1" smtClean="0"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</a:rPr>
              <a:t>free money!</a:t>
            </a:r>
            <a:endParaRPr lang="en-US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7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Client Retention and Proactive Service Recovery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a buyer’s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4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Customer retention</a:t>
            </a:r>
            <a:r>
              <a:rPr lang="en-US" dirty="0"/>
              <a:t> refers to the activities and actions companies and organizations take to reduce the number of </a:t>
            </a:r>
            <a:r>
              <a:rPr lang="en-US" b="1" dirty="0"/>
              <a:t>customer</a:t>
            </a:r>
            <a:r>
              <a:rPr lang="en-US" dirty="0"/>
              <a:t> defections. The goal of </a:t>
            </a:r>
            <a:r>
              <a:rPr lang="en-US" b="1" dirty="0"/>
              <a:t>customer retention</a:t>
            </a:r>
            <a:r>
              <a:rPr lang="en-US" dirty="0"/>
              <a:t> programs is to help companies retain as many </a:t>
            </a:r>
            <a:r>
              <a:rPr lang="en-US" b="1" dirty="0"/>
              <a:t>customers</a:t>
            </a:r>
            <a:r>
              <a:rPr lang="en-US" dirty="0"/>
              <a:t> as possible, often through </a:t>
            </a:r>
            <a:r>
              <a:rPr lang="en-US" b="1" dirty="0" smtClean="0"/>
              <a:t>customer </a:t>
            </a:r>
            <a:r>
              <a:rPr lang="en-US" dirty="0" smtClean="0"/>
              <a:t>loyalty </a:t>
            </a:r>
            <a:r>
              <a:rPr lang="en-US" dirty="0"/>
              <a:t>and brand loyalty initiatives.</a:t>
            </a:r>
          </a:p>
        </p:txBody>
      </p:sp>
    </p:spTree>
    <p:extLst>
      <p:ext uri="{BB962C8B-B14F-4D97-AF65-F5344CB8AC3E}">
        <p14:creationId xmlns:p14="http://schemas.microsoft.com/office/powerpoint/2010/main" val="109720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 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 Realistic </a:t>
            </a:r>
          </a:p>
          <a:p>
            <a:r>
              <a:rPr lang="en-US" dirty="0" smtClean="0"/>
              <a:t>Do not promise that every car in 690 cities will be a new </a:t>
            </a:r>
            <a:r>
              <a:rPr lang="en-US" dirty="0" err="1" smtClean="0"/>
              <a:t>Maybach</a:t>
            </a:r>
            <a:r>
              <a:rPr lang="en-US" dirty="0" smtClean="0"/>
              <a:t> with a chauffeur Who wears a lime green tie—Unless you can pull it off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732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try to be perfect but stuff happens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Anyone Who has been in business long enough knows it’s not </a:t>
            </a:r>
            <a:r>
              <a:rPr lang="en-US" b="1" dirty="0" smtClean="0"/>
              <a:t>if</a:t>
            </a:r>
            <a:r>
              <a:rPr lang="en-US" dirty="0" smtClean="0"/>
              <a:t> you will mess up, it’s </a:t>
            </a:r>
            <a:r>
              <a:rPr lang="en-US" b="1" dirty="0" smtClean="0"/>
              <a:t>when</a:t>
            </a:r>
            <a:r>
              <a:rPr lang="en-US" dirty="0" smtClean="0"/>
              <a:t>. The measure of a good company is those that have systems in place to limit the number of mistakes, a learning system to implement new procedures for avoiding replication of mistakes, and a recovery system for when it does go wrong.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097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Service Recovery Leads To Customer Delight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ACCOUNTING STAFF </a:t>
            </a:r>
            <a:r>
              <a:rPr lang="en-US" dirty="0" err="1" smtClean="0"/>
              <a:t>CONNECTing</a:t>
            </a:r>
            <a:r>
              <a:rPr lang="en-US" dirty="0" smtClean="0"/>
              <a:t> THE DOTS DURING TRIP CLOSE-OUT OR BILLING.</a:t>
            </a:r>
          </a:p>
          <a:p>
            <a:r>
              <a:rPr lang="en-US" dirty="0" smtClean="0"/>
              <a:t>reservations STAFF ENTERING OR APPLYING OFFERS WITHOUT CLIENT ASKING.</a:t>
            </a:r>
          </a:p>
          <a:p>
            <a:r>
              <a:rPr lang="en-US" dirty="0" smtClean="0"/>
              <a:t>INCIDENT RECOGNITION solitons BEFORE THEY ASK.</a:t>
            </a:r>
          </a:p>
          <a:p>
            <a:r>
              <a:rPr lang="en-US" dirty="0" smtClean="0"/>
              <a:t>Do not pretend to understand what someone wants: ask them what will make them happy (and be prepared to provide exactly what they ask for).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6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business … it is personal!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Talking points: People used to do business with other people, </a:t>
            </a:r>
            <a:r>
              <a:rPr lang="en-US" dirty="0" smtClean="0"/>
              <a:t>which is </a:t>
            </a:r>
            <a:r>
              <a:rPr lang="en-US" dirty="0"/>
              <a:t>no longer </a:t>
            </a:r>
            <a:r>
              <a:rPr lang="en-US" dirty="0" smtClean="0"/>
              <a:t>true: </a:t>
            </a:r>
            <a:r>
              <a:rPr lang="en-US" dirty="0"/>
              <a:t>people do business with technology</a:t>
            </a:r>
            <a:r>
              <a:rPr lang="en-US" dirty="0" smtClean="0"/>
              <a:t>. </a:t>
            </a:r>
            <a:r>
              <a:rPr lang="en-US" dirty="0"/>
              <a:t>It is important for us to make the connection to each client.  </a:t>
            </a:r>
          </a:p>
          <a:p>
            <a:r>
              <a:rPr lang="en-US" dirty="0" smtClean="0"/>
              <a:t>Making an effort to connect on a personal level: </a:t>
            </a:r>
            <a:r>
              <a:rPr lang="en-US" dirty="0"/>
              <a:t>Get </a:t>
            </a:r>
            <a:r>
              <a:rPr lang="en-US" dirty="0" smtClean="0"/>
              <a:t>Old-school with snail mail and phone calls. </a:t>
            </a:r>
          </a:p>
          <a:p>
            <a:r>
              <a:rPr lang="en-US" dirty="0" smtClean="0"/>
              <a:t>Leverage Technology, like CRM for important notes from the field driver feedback, CSR conversations, etc…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27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Engagement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Bank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Knowledge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Live &amp; Prompt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7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Once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Complaints are gifts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/>
              <a:t>Must trump failure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Caring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Show them we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1555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12161</TotalTime>
  <Words>377</Words>
  <Application>Microsoft Office PowerPoint</Application>
  <PresentationFormat>Custom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Droplet</vt:lpstr>
      <vt:lpstr>Office Theme</vt:lpstr>
      <vt:lpstr>1_Office Theme</vt:lpstr>
      <vt:lpstr>PowerPoint Presentation</vt:lpstr>
      <vt:lpstr>Client Retention and Proactive Service Recovery  </vt:lpstr>
      <vt:lpstr>Customer Retention</vt:lpstr>
      <vt:lpstr>Set Expectations</vt:lpstr>
      <vt:lpstr>We try to be perfect but stuff happens </vt:lpstr>
      <vt:lpstr>Proactive Service Recovery Leads To Customer Delight </vt:lpstr>
      <vt:lpstr>It’s not business … it is personal!</vt:lpstr>
      <vt:lpstr>Client Engagement</vt:lpstr>
      <vt:lpstr>Solving Once</vt:lpstr>
      <vt:lpstr>Rebuilding Trust</vt:lpstr>
      <vt:lpstr>Social Media Complaints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Retention and Proactive Service Recovery</dc:title>
  <dc:creator>Mike</dc:creator>
  <cp:lastModifiedBy>Rob</cp:lastModifiedBy>
  <cp:revision>10</cp:revision>
  <dcterms:created xsi:type="dcterms:W3CDTF">2017-09-14T17:25:18Z</dcterms:created>
  <dcterms:modified xsi:type="dcterms:W3CDTF">2017-10-20T19:05:59Z</dcterms:modified>
</cp:coreProperties>
</file>